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558AAB"/>
        </a:solidFill>
        <a:effectLst/>
        <a:uFillTx/>
        <a:latin typeface="+mj-lt"/>
        <a:ea typeface="+mj-ea"/>
        <a:cs typeface="+mj-cs"/>
        <a:sym typeface="Helvetica Neue Bold Condensed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25400" cap="flat">
              <a:solidFill>
                <a:srgbClr val="66635E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1A3A7"/>
              </a:solidFill>
              <a:prstDash val="solid"/>
              <a:miter lim="400000"/>
            </a:ln>
          </a:left>
          <a:right>
            <a:ln w="12700" cap="flat">
              <a:solidFill>
                <a:srgbClr val="A1A3A7"/>
              </a:solidFill>
              <a:prstDash val="solid"/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12700" cap="flat">
              <a:solidFill>
                <a:srgbClr val="A1A3A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D6D5CB"/>
              </a:solidFill>
              <a:prstDash val="solid"/>
              <a:miter lim="400000"/>
            </a:ln>
          </a:left>
          <a:right>
            <a:ln w="12700" cap="flat">
              <a:solidFill>
                <a:srgbClr val="D6D5CB"/>
              </a:solidFill>
              <a:prstDash val="solid"/>
              <a:miter lim="400000"/>
            </a:ln>
          </a:right>
          <a:top>
            <a:ln w="12700" cap="flat">
              <a:solidFill>
                <a:srgbClr val="D6D5CB"/>
              </a:solidFill>
              <a:prstDash val="solid"/>
              <a:miter lim="400000"/>
            </a:ln>
          </a:top>
          <a:bottom>
            <a:ln w="12700" cap="flat">
              <a:solidFill>
                <a:srgbClr val="D6D5CB"/>
              </a:solidFill>
              <a:prstDash val="solid"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5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3">
                  <a:satOff val="9881"/>
                  <a:lumOff val="-13155"/>
                  <a:alpha val="85000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5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chemeClr val="accent3">
                  <a:satOff val="9881"/>
                  <a:lumOff val="-13155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87660E">
                  <a:alpha val="85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solidFill>
                <a:srgbClr val="A1A3A7"/>
              </a:solidFill>
              <a:prstDash val="solid"/>
              <a:miter lim="400000"/>
            </a:ln>
          </a:top>
          <a:bottom>
            <a:ln w="12700" cap="flat">
              <a:solidFill>
                <a:srgbClr val="A1A3A7"/>
              </a:solidFill>
              <a:prstDash val="solid"/>
              <a:miter lim="400000"/>
            </a:ln>
          </a:bottom>
          <a:insideH>
            <a:ln w="12700" cap="flat">
              <a:solidFill>
                <a:srgbClr val="A1A3A7"/>
              </a:solidFill>
              <a:prstDash val="solid"/>
              <a:miter lim="400000"/>
            </a:ln>
          </a:insideH>
          <a:insideV>
            <a:ln w="25400" cap="rnd">
              <a:solidFill>
                <a:srgbClr val="A2A1A6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A0A4A8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solidFill>
                <a:srgbClr val="AEADA0"/>
              </a:solidFill>
              <a:prstDash val="solid"/>
              <a:miter lim="400000"/>
            </a:ln>
          </a:left>
          <a:right>
            <a:ln w="12700" cap="flat">
              <a:solidFill>
                <a:srgbClr val="AEADA0"/>
              </a:solidFill>
              <a:prstDash val="solid"/>
              <a:miter lim="400000"/>
            </a:ln>
          </a:right>
          <a:top>
            <a:ln w="12700" cap="flat">
              <a:solidFill>
                <a:srgbClr val="AEADA0"/>
              </a:solidFill>
              <a:prstDash val="solid"/>
              <a:miter lim="400000"/>
            </a:ln>
          </a:top>
          <a:bottom>
            <a:ln w="12700" cap="flat">
              <a:solidFill>
                <a:srgbClr val="AEADA0"/>
              </a:solidFill>
              <a:prstDash val="solid"/>
              <a:miter lim="400000"/>
            </a:ln>
          </a:bottom>
          <a:insideH>
            <a:ln w="12700" cap="flat">
              <a:solidFill>
                <a:srgbClr val="AEADA0"/>
              </a:solidFill>
              <a:prstDash val="solid"/>
              <a:miter lim="400000"/>
            </a:ln>
          </a:insideH>
          <a:insideV>
            <a:ln w="12700" cap="flat">
              <a:solidFill>
                <a:srgbClr val="AEADA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1908C">
              <a:alpha val="15000"/>
            </a:srgbClr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83827D"/>
              </a:solidFill>
              <a:prstDash val="solid"/>
              <a:miter lim="400000"/>
            </a:ln>
          </a:right>
          <a:top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H>
          <a:insideV>
            <a:ln w="25400" cap="flat">
              <a:solidFill>
                <a:srgbClr val="83827D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25400" cap="flat">
              <a:solidFill>
                <a:srgbClr val="83827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818181"/>
      </a:tcTxStyle>
      <a:tcStyle>
        <a:tcBdr>
          <a:lef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83827D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rnd">
              <a:solidFill>
                <a:srgbClr val="83827D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 showGuides="1">
      <p:cViewPr varScale="1">
        <p:scale>
          <a:sx n="58" d="100"/>
          <a:sy n="58" d="100"/>
        </p:scale>
        <p:origin x="920" y="23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2" name="Shape 18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0" name="Shape 2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930400" y="7378700"/>
            <a:ext cx="20510500" cy="36957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30400" y="11049000"/>
            <a:ext cx="20510500" cy="177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6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17" name="Image"/>
          <p:cNvSpPr>
            <a:spLocks noGrp="1"/>
          </p:cNvSpPr>
          <p:nvPr>
            <p:ph type="pic" sz="half" idx="21"/>
          </p:nvPr>
        </p:nvSpPr>
        <p:spPr>
          <a:xfrm>
            <a:off x="16006233" y="3619500"/>
            <a:ext cx="7747001" cy="11620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8" name="Image"/>
          <p:cNvSpPr>
            <a:spLocks noGrp="1"/>
          </p:cNvSpPr>
          <p:nvPr>
            <p:ph type="pic" idx="22"/>
          </p:nvPr>
        </p:nvSpPr>
        <p:spPr>
          <a:xfrm>
            <a:off x="-518765" y="520700"/>
            <a:ext cx="16668749" cy="111144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9" name="Image"/>
          <p:cNvSpPr>
            <a:spLocks noGrp="1"/>
          </p:cNvSpPr>
          <p:nvPr>
            <p:ph type="pic" sz="half" idx="23"/>
          </p:nvPr>
        </p:nvSpPr>
        <p:spPr>
          <a:xfrm>
            <a:off x="15862300" y="-1854200"/>
            <a:ext cx="8051801" cy="12077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1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Line"/>
          <p:cNvSpPr/>
          <p:nvPr/>
        </p:nvSpPr>
        <p:spPr>
          <a:xfrm>
            <a:off x="522128" y="11747500"/>
            <a:ext cx="23341173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0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131" name="Image"/>
          <p:cNvSpPr>
            <a:spLocks noGrp="1"/>
          </p:cNvSpPr>
          <p:nvPr>
            <p:ph type="pic" idx="21"/>
          </p:nvPr>
        </p:nvSpPr>
        <p:spPr>
          <a:xfrm>
            <a:off x="609600" y="-2044700"/>
            <a:ext cx="23202900" cy="154712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32" name="Title Text"/>
          <p:cNvSpPr txBox="1">
            <a:spLocks noGrp="1"/>
          </p:cNvSpPr>
          <p:nvPr>
            <p:ph type="title"/>
          </p:nvPr>
        </p:nvSpPr>
        <p:spPr>
          <a:xfrm>
            <a:off x="635000" y="11747500"/>
            <a:ext cx="23114000" cy="9525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150000"/>
              </a:lnSpc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13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2687300"/>
            <a:ext cx="23114000" cy="635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3200"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“Type a quote here.”"/>
          <p:cNvSpPr txBox="1">
            <a:spLocks noGrp="1"/>
          </p:cNvSpPr>
          <p:nvPr>
            <p:ph type="body" sz="quarter" idx="21"/>
          </p:nvPr>
        </p:nvSpPr>
        <p:spPr>
          <a:xfrm>
            <a:off x="2387600" y="6057900"/>
            <a:ext cx="19621500" cy="850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</a:lvl1pPr>
          </a:lstStyle>
          <a:p>
            <a:r>
              <a:t>“Type a quote here.”</a:t>
            </a:r>
          </a:p>
        </p:txBody>
      </p:sp>
      <p:sp>
        <p:nvSpPr>
          <p:cNvPr id="142" name="–Johnny Appleseed"/>
          <p:cNvSpPr txBox="1">
            <a:spLocks noGrp="1"/>
          </p:cNvSpPr>
          <p:nvPr>
            <p:ph type="body" sz="quarter" idx="22"/>
          </p:nvPr>
        </p:nvSpPr>
        <p:spPr>
          <a:xfrm>
            <a:off x="2387600" y="8953500"/>
            <a:ext cx="19621500" cy="660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340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Image"/>
          <p:cNvSpPr>
            <a:spLocks noGrp="1"/>
          </p:cNvSpPr>
          <p:nvPr>
            <p:ph type="pic" idx="21"/>
          </p:nvPr>
        </p:nvSpPr>
        <p:spPr>
          <a:xfrm>
            <a:off x="0" y="-1041400"/>
            <a:ext cx="24422100" cy="1628422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25" name="NA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26" name="PROJECT"/>
          <p:cNvSpPr txBox="1">
            <a:spLocks noGrp="1"/>
          </p:cNvSpPr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27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28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29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30" name="Image"/>
          <p:cNvSpPr>
            <a:spLocks noGrp="1"/>
          </p:cNvSpPr>
          <p:nvPr>
            <p:ph type="pic" idx="26"/>
          </p:nvPr>
        </p:nvSpPr>
        <p:spPr>
          <a:xfrm>
            <a:off x="617081" y="-3295650"/>
            <a:ext cx="23139409" cy="1542894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1" name="Title Text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4 Up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Line"/>
          <p:cNvSpPr/>
          <p:nvPr/>
        </p:nvSpPr>
        <p:spPr>
          <a:xfrm>
            <a:off x="522128" y="125349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1" name="Line"/>
          <p:cNvSpPr/>
          <p:nvPr/>
        </p:nvSpPr>
        <p:spPr>
          <a:xfrm>
            <a:off x="9856866" y="12522200"/>
            <a:ext cx="1" cy="832802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Line"/>
          <p:cNvSpPr/>
          <p:nvPr/>
        </p:nvSpPr>
        <p:spPr>
          <a:xfrm>
            <a:off x="522128" y="10109200"/>
            <a:ext cx="23337998" cy="0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3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44" name="NAME"/>
          <p:cNvSpPr txBox="1">
            <a:spLocks noGrp="1"/>
          </p:cNvSpPr>
          <p:nvPr>
            <p:ph type="body" sz="quarter" idx="21"/>
          </p:nvPr>
        </p:nvSpPr>
        <p:spPr>
          <a:xfrm>
            <a:off x="11416451" y="12515850"/>
            <a:ext cx="1607186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NAME</a:t>
            </a:r>
          </a:p>
        </p:txBody>
      </p:sp>
      <p:sp>
        <p:nvSpPr>
          <p:cNvPr id="45" name="PROJECT"/>
          <p:cNvSpPr txBox="1">
            <a:spLocks noGrp="1"/>
          </p:cNvSpPr>
          <p:nvPr>
            <p:ph type="body" sz="quarter" idx="22"/>
          </p:nvPr>
        </p:nvSpPr>
        <p:spPr>
          <a:xfrm>
            <a:off x="637228" y="10151567"/>
            <a:ext cx="1209143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PROJECT</a:t>
            </a:r>
          </a:p>
        </p:txBody>
      </p:sp>
      <p:sp>
        <p:nvSpPr>
          <p:cNvPr id="46" name="DATE"/>
          <p:cNvSpPr txBox="1">
            <a:spLocks noGrp="1"/>
          </p:cNvSpPr>
          <p:nvPr>
            <p:ph type="body" sz="quarter" idx="23"/>
          </p:nvPr>
        </p:nvSpPr>
        <p:spPr>
          <a:xfrm>
            <a:off x="637323" y="12564567"/>
            <a:ext cx="734874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7" name="Client"/>
          <p:cNvSpPr txBox="1">
            <a:spLocks noGrp="1"/>
          </p:cNvSpPr>
          <p:nvPr>
            <p:ph type="body" sz="quarter" idx="24"/>
          </p:nvPr>
        </p:nvSpPr>
        <p:spPr>
          <a:xfrm>
            <a:off x="9971820" y="12564567"/>
            <a:ext cx="965608" cy="461366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Client</a:t>
            </a:r>
          </a:p>
        </p:txBody>
      </p:sp>
      <p:sp>
        <p:nvSpPr>
          <p:cNvPr id="48" name="DATE"/>
          <p:cNvSpPr txBox="1">
            <a:spLocks noGrp="1"/>
          </p:cNvSpPr>
          <p:nvPr>
            <p:ph type="body" sz="quarter" idx="25"/>
          </p:nvPr>
        </p:nvSpPr>
        <p:spPr>
          <a:xfrm>
            <a:off x="2153390" y="12515850"/>
            <a:ext cx="1407161" cy="8509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DATE</a:t>
            </a:r>
          </a:p>
        </p:txBody>
      </p:sp>
      <p:sp>
        <p:nvSpPr>
          <p:cNvPr id="49" name="Image"/>
          <p:cNvSpPr>
            <a:spLocks noGrp="1"/>
          </p:cNvSpPr>
          <p:nvPr>
            <p:ph type="pic" sz="half" idx="26"/>
          </p:nvPr>
        </p:nvSpPr>
        <p:spPr>
          <a:xfrm>
            <a:off x="635000" y="-835079"/>
            <a:ext cx="9211734" cy="13817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0" name="Image"/>
          <p:cNvSpPr>
            <a:spLocks noGrp="1"/>
          </p:cNvSpPr>
          <p:nvPr>
            <p:ph type="pic" sz="quarter" idx="27"/>
          </p:nvPr>
        </p:nvSpPr>
        <p:spPr>
          <a:xfrm>
            <a:off x="9893300" y="279400"/>
            <a:ext cx="4572000" cy="609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1" name="Image"/>
          <p:cNvSpPr>
            <a:spLocks noGrp="1"/>
          </p:cNvSpPr>
          <p:nvPr>
            <p:ph type="pic" sz="quarter" idx="28"/>
          </p:nvPr>
        </p:nvSpPr>
        <p:spPr>
          <a:xfrm>
            <a:off x="9906000" y="3708400"/>
            <a:ext cx="45720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2" name="Image"/>
          <p:cNvSpPr>
            <a:spLocks noGrp="1"/>
          </p:cNvSpPr>
          <p:nvPr>
            <p:ph type="pic" sz="half" idx="29"/>
          </p:nvPr>
        </p:nvSpPr>
        <p:spPr>
          <a:xfrm>
            <a:off x="14559244" y="-835079"/>
            <a:ext cx="9245601" cy="138684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xfrm>
            <a:off x="2159000" y="10121900"/>
            <a:ext cx="19685000" cy="1460500"/>
          </a:xfrm>
          <a:prstGeom prst="rect">
            <a:avLst/>
          </a:prstGeom>
        </p:spPr>
        <p:txBody>
          <a:bodyPr anchor="b"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5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159000" y="11569700"/>
            <a:ext cx="19685000" cy="9779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50000"/>
              </a:lnSpc>
              <a:spcBef>
                <a:spcPts val="0"/>
              </a:spcBef>
              <a:buSzTx/>
              <a:buNone/>
              <a:defRPr sz="58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sz="6200" cap="all">
                <a:solidFill>
                  <a:srgbClr val="DDDDDE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xfrm>
            <a:off x="1943100" y="5016500"/>
            <a:ext cx="20510500" cy="3683000"/>
          </a:xfrm>
          <a:prstGeom prst="rect">
            <a:avLst/>
          </a:prstGeom>
        </p:spPr>
        <p:txBody>
          <a:bodyPr/>
          <a:lstStyle>
            <a:lvl1pPr>
              <a:defRPr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20860" y="13322300"/>
            <a:ext cx="368504" cy="3746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Image"/>
          <p:cNvSpPr>
            <a:spLocks noGrp="1"/>
          </p:cNvSpPr>
          <p:nvPr>
            <p:ph type="pic" idx="21"/>
          </p:nvPr>
        </p:nvSpPr>
        <p:spPr>
          <a:xfrm>
            <a:off x="12823657" y="1271002"/>
            <a:ext cx="9611165" cy="14416743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1" name="Title Text"/>
          <p:cNvSpPr txBox="1">
            <a:spLocks noGrp="1"/>
          </p:cNvSpPr>
          <p:nvPr>
            <p:ph type="title"/>
          </p:nvPr>
        </p:nvSpPr>
        <p:spPr>
          <a:xfrm>
            <a:off x="1968500" y="1968500"/>
            <a:ext cx="9525000" cy="5334000"/>
          </a:xfrm>
          <a:prstGeom prst="rect">
            <a:avLst/>
          </a:prstGeom>
        </p:spPr>
        <p:txBody>
          <a:bodyPr anchor="b"/>
          <a:lstStyle>
            <a:lvl1pPr>
              <a:defRPr sz="9000" cap="all">
                <a:solidFill>
                  <a:srgbClr val="DEDEDE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968500" y="7302500"/>
            <a:ext cx="9525000" cy="4508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1pPr>
            <a:lvl2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2pPr>
            <a:lvl3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3pPr>
            <a:lvl4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4pPr>
            <a:lvl5pPr marL="0" indent="0">
              <a:spcBef>
                <a:spcPts val="0"/>
              </a:spcBef>
              <a:buSzTx/>
              <a:buNone/>
              <a:defRPr cap="all">
                <a:solidFill>
                  <a:srgbClr val="558AAB"/>
                </a:solidFill>
                <a:latin typeface="+mj-lt"/>
                <a:ea typeface="+mj-ea"/>
                <a:cs typeface="+mj-cs"/>
                <a:sym typeface="Helvetica Neue Bold Condensed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idx="1"/>
          </p:nvPr>
        </p:nvSpPr>
        <p:spPr>
          <a:xfrm>
            <a:off x="1930400" y="3937000"/>
            <a:ext cx="20510500" cy="80645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half" idx="21"/>
          </p:nvPr>
        </p:nvSpPr>
        <p:spPr>
          <a:xfrm>
            <a:off x="13284200" y="1447800"/>
            <a:ext cx="9144000" cy="13716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1930400" y="355600"/>
            <a:ext cx="20510500" cy="342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58AAB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943100" y="3937000"/>
            <a:ext cx="10033000" cy="8064500"/>
          </a:xfrm>
          <a:prstGeom prst="rect">
            <a:avLst/>
          </a:prstGeom>
        </p:spPr>
        <p:txBody>
          <a:bodyPr/>
          <a:lstStyle>
            <a:lvl1pPr marL="495300" indent="-495300">
              <a:spcBef>
                <a:spcPts val="3900"/>
              </a:spcBef>
              <a:buBlip>
                <a:blip r:embed="rId2"/>
              </a:buBlip>
              <a:defRPr sz="4200"/>
            </a:lvl1pPr>
            <a:lvl2pPr marL="990600" indent="-495300">
              <a:spcBef>
                <a:spcPts val="3900"/>
              </a:spcBef>
              <a:buBlip>
                <a:blip r:embed="rId2"/>
              </a:buBlip>
              <a:defRPr sz="4200"/>
            </a:lvl2pPr>
            <a:lvl3pPr marL="1485900" indent="-495300">
              <a:spcBef>
                <a:spcPts val="3900"/>
              </a:spcBef>
              <a:buBlip>
                <a:blip r:embed="rId2"/>
              </a:buBlip>
              <a:defRPr sz="4200"/>
            </a:lvl3pPr>
            <a:lvl4pPr marL="1981200" indent="-495300">
              <a:spcBef>
                <a:spcPts val="3900"/>
              </a:spcBef>
              <a:buBlip>
                <a:blip r:embed="rId2"/>
              </a:buBlip>
              <a:defRPr sz="4200"/>
            </a:lvl4pPr>
            <a:lvl5pPr marL="2476500" indent="-495300">
              <a:spcBef>
                <a:spcPts val="3900"/>
              </a:spcBef>
              <a:buBlip>
                <a:blip r:embed="rId2"/>
              </a:buBlip>
              <a:defRPr sz="4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520700" y="393700"/>
            <a:ext cx="23342600" cy="12966700"/>
          </a:xfrm>
          <a:prstGeom prst="rect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endParaRPr/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943100" y="2070100"/>
            <a:ext cx="20510500" cy="958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7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7"/>
              </a:buBlip>
            </a:lvl3pPr>
            <a:lvl4pPr>
              <a:buBlip>
                <a:blip r:embed="rId17"/>
              </a:buBlip>
            </a:lvl4pPr>
            <a:lvl5pPr>
              <a:buBlip>
                <a:blip r:embed="rId17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1943100" y="381000"/>
            <a:ext cx="205105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19654" y="133509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800">
                <a:solidFill>
                  <a:srgbClr val="5C88A5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5C88A5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584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168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752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336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9210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5052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0894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46736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257800" marR="0" indent="-584200" algn="l" defTabSz="825500" rtl="0" latinLnBrk="0">
        <a:lnSpc>
          <a:spcPct val="100000"/>
        </a:lnSpc>
        <a:spcBef>
          <a:spcPts val="4500"/>
        </a:spcBef>
        <a:spcAft>
          <a:spcPts val="0"/>
        </a:spcAft>
        <a:buClrTx/>
        <a:buSzPct val="40000"/>
        <a:buFontTx/>
        <a:buBlip>
          <a:blip r:embed="rId17"/>
        </a:buBlip>
        <a:tabLst/>
        <a:defRPr sz="5000" b="0" i="0" u="none" strike="noStrike" cap="none" spc="0" baseline="0">
          <a:solidFill>
            <a:srgbClr val="737373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gonline-com-ua-ReplaceColor-nNxJJe1GFcrH.jpg" descr="imgonline-com-ua-ReplaceColor-nNxJJe1GFcrH.jpg"/>
          <p:cNvPicPr>
            <a:picLocks noChangeAspect="1"/>
          </p:cNvPicPr>
          <p:nvPr/>
        </p:nvPicPr>
        <p:blipFill>
          <a:blip r:embed="rId3"/>
          <a:srcRect l="2130" t="16381" r="2130" b="17651"/>
          <a:stretch>
            <a:fillRect/>
          </a:stretch>
        </p:blipFill>
        <p:spPr>
          <a:xfrm>
            <a:off x="583448" y="455603"/>
            <a:ext cx="23217084" cy="8998407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Online house appraisal APP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Online house appraisal APP</a:t>
            </a:r>
          </a:p>
        </p:txBody>
      </p:sp>
      <p:sp>
        <p:nvSpPr>
          <p:cNvPr id="169" name="How much does A house worth?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much does A house worth?</a:t>
            </a:r>
          </a:p>
        </p:txBody>
      </p:sp>
      <p:sp>
        <p:nvSpPr>
          <p:cNvPr id="170" name="Lu Han…"/>
          <p:cNvSpPr txBox="1"/>
          <p:nvPr/>
        </p:nvSpPr>
        <p:spPr>
          <a:xfrm>
            <a:off x="21325829" y="12240120"/>
            <a:ext cx="2509076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900">
                <a:solidFill>
                  <a:srgbClr val="DCDEE0"/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Lu Han </a:t>
            </a:r>
          </a:p>
          <a:p>
            <a:pPr>
              <a:defRPr sz="3900">
                <a:solidFill>
                  <a:srgbClr val="DCDEE0"/>
                </a:solidFill>
                <a:latin typeface="Herculanum"/>
                <a:ea typeface="Herculanum"/>
                <a:cs typeface="Herculanum"/>
                <a:sym typeface="Herculanum"/>
              </a:defRPr>
            </a:pPr>
            <a:r>
              <a:t>07/28/2021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How Could You Find Out Your House Value?"/>
          <p:cNvSpPr txBox="1">
            <a:spLocks noGrp="1"/>
          </p:cNvSpPr>
          <p:nvPr>
            <p:ph type="title"/>
          </p:nvPr>
        </p:nvSpPr>
        <p:spPr>
          <a:xfrm>
            <a:off x="597444" y="355599"/>
            <a:ext cx="23189112" cy="2819402"/>
          </a:xfrm>
          <a:prstGeom prst="rect">
            <a:avLst/>
          </a:prstGeom>
        </p:spPr>
        <p:txBody>
          <a:bodyPr/>
          <a:lstStyle>
            <a:lvl1pPr defTabSz="784225">
              <a:defRPr sz="9500"/>
            </a:lvl1pPr>
          </a:lstStyle>
          <a:p>
            <a:r>
              <a:t>How Could You Find Out Your House Value?</a:t>
            </a:r>
          </a:p>
        </p:txBody>
      </p:sp>
      <p:sp>
        <p:nvSpPr>
          <p:cNvPr id="175" name="Listing Price: $875,000…"/>
          <p:cNvSpPr txBox="1">
            <a:spLocks noGrp="1"/>
          </p:cNvSpPr>
          <p:nvPr>
            <p:ph type="body" sz="quarter" idx="1"/>
          </p:nvPr>
        </p:nvSpPr>
        <p:spPr>
          <a:xfrm>
            <a:off x="10960809" y="3867091"/>
            <a:ext cx="11647871" cy="532083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Listing Price: $875,000</a:t>
            </a:r>
          </a:p>
          <a:p>
            <a:pPr>
              <a:buBlip>
                <a:blip r:embed="rId3"/>
              </a:buBlip>
            </a:pPr>
            <a:r>
              <a:t>Zestimate (Zillow): $880,000</a:t>
            </a:r>
          </a:p>
          <a:p>
            <a:pPr>
              <a:buBlip>
                <a:blip r:embed="rId3"/>
              </a:buBlip>
            </a:pPr>
            <a:r>
              <a:t>Redfin Estimate: $853,140</a:t>
            </a:r>
          </a:p>
          <a:p>
            <a:pPr>
              <a:buBlip>
                <a:blip r:embed="rId3"/>
              </a:buBlip>
            </a:pPr>
            <a:r>
              <a:t>Formal Appraisal: ???</a:t>
            </a:r>
          </a:p>
        </p:txBody>
      </p:sp>
      <p:sp>
        <p:nvSpPr>
          <p:cNvPr id="176" name="4912 Great Meadows Ct, Raleigh, NC 27609"/>
          <p:cNvSpPr txBox="1"/>
          <p:nvPr/>
        </p:nvSpPr>
        <p:spPr>
          <a:xfrm>
            <a:off x="10809209" y="3065511"/>
            <a:ext cx="10958831" cy="84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4912 Great Meadows Ct, Raleigh, NC 27609</a:t>
            </a:r>
          </a:p>
        </p:txBody>
      </p:sp>
      <p:pic>
        <p:nvPicPr>
          <p:cNvPr id="177" name="2381148_3.jpg" descr="2381148_3.jpg"/>
          <p:cNvPicPr>
            <a:picLocks noChangeAspect="1"/>
          </p:cNvPicPr>
          <p:nvPr/>
        </p:nvPicPr>
        <p:blipFill>
          <a:blip r:embed="rId4"/>
          <a:srcRect l="7843" r="15499"/>
          <a:stretch>
            <a:fillRect/>
          </a:stretch>
        </p:blipFill>
        <p:spPr>
          <a:xfrm>
            <a:off x="554885" y="3015750"/>
            <a:ext cx="9497943" cy="9292606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To estimate the appraisal price,…"/>
          <p:cNvSpPr txBox="1"/>
          <p:nvPr/>
        </p:nvSpPr>
        <p:spPr>
          <a:xfrm>
            <a:off x="10449775" y="9529311"/>
            <a:ext cx="13253068" cy="195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63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To estimate the appraisal price, </a:t>
            </a:r>
          </a:p>
          <a:p>
            <a:pPr>
              <a:defRPr sz="6300">
                <a:latin typeface="Arial Rounded MT Bold"/>
                <a:ea typeface="Arial Rounded MT Bold"/>
                <a:cs typeface="Arial Rounded MT Bold"/>
                <a:sym typeface="Arial Rounded MT Bold"/>
              </a:defRPr>
            </a:pPr>
            <a:r>
              <a:t>we need to think as an appraiser!</a:t>
            </a:r>
          </a:p>
        </p:txBody>
      </p:sp>
      <p:sp>
        <p:nvSpPr>
          <p:cNvPr id="179" name="Black Box!"/>
          <p:cNvSpPr/>
          <p:nvPr/>
        </p:nvSpPr>
        <p:spPr>
          <a:xfrm>
            <a:off x="10606247" y="5314192"/>
            <a:ext cx="11647872" cy="2426633"/>
          </a:xfrm>
          <a:prstGeom prst="roundRect">
            <a:avLst>
              <a:gd name="adj" fmla="val 15000"/>
            </a:avLst>
          </a:prstGeom>
          <a:solidFill>
            <a:srgbClr val="000000">
              <a:alpha val="77821"/>
            </a:srgbClr>
          </a:solidFill>
          <a:ln w="25400">
            <a:solidFill>
              <a:srgbClr val="83827D">
                <a:alpha val="77821"/>
              </a:srgbClr>
            </a:solidFill>
            <a:miter lim="400000"/>
          </a:ln>
          <a:effectLst>
            <a:reflection stA="15347" endPos="40000" dir="5400000" sy="-100000" algn="bl" rotWithShape="0"/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6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Black Box!</a:t>
            </a:r>
          </a:p>
        </p:txBody>
      </p:sp>
      <p:sp>
        <p:nvSpPr>
          <p:cNvPr id="180" name="Expensive!"/>
          <p:cNvSpPr/>
          <p:nvPr/>
        </p:nvSpPr>
        <p:spPr>
          <a:xfrm>
            <a:off x="17894300" y="7912100"/>
            <a:ext cx="4306486" cy="1270000"/>
          </a:xfrm>
          <a:prstGeom prst="roundRect">
            <a:avLst>
              <a:gd name="adj" fmla="val 15000"/>
            </a:avLst>
          </a:pr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Expensive!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3" animBg="1" advAuto="0"/>
      <p:bldP spid="179" grpId="1" animBg="1" advAuto="0"/>
      <p:bldP spid="180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he Vision of MY Appraisal App"/>
          <p:cNvSpPr txBox="1">
            <a:spLocks noGrp="1"/>
          </p:cNvSpPr>
          <p:nvPr>
            <p:ph type="title"/>
          </p:nvPr>
        </p:nvSpPr>
        <p:spPr>
          <a:xfrm>
            <a:off x="1936750" y="20040"/>
            <a:ext cx="20510501" cy="2819401"/>
          </a:xfrm>
          <a:prstGeom prst="rect">
            <a:avLst/>
          </a:prstGeom>
        </p:spPr>
        <p:txBody>
          <a:bodyPr/>
          <a:lstStyle/>
          <a:p>
            <a:r>
              <a:t>The Vision of MY Appraisal App</a:t>
            </a:r>
          </a:p>
        </p:txBody>
      </p:sp>
      <p:sp>
        <p:nvSpPr>
          <p:cNvPr id="185" name="Line"/>
          <p:cNvSpPr/>
          <p:nvPr/>
        </p:nvSpPr>
        <p:spPr>
          <a:xfrm>
            <a:off x="539458" y="2277844"/>
            <a:ext cx="23305084" cy="1"/>
          </a:xfrm>
          <a:prstGeom prst="line">
            <a:avLst/>
          </a:prstGeom>
          <a:ln w="25400">
            <a:solidFill>
              <a:srgbClr val="83827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73737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186" name="Your Address"/>
          <p:cNvSpPr/>
          <p:nvPr/>
        </p:nvSpPr>
        <p:spPr>
          <a:xfrm>
            <a:off x="553440" y="2308137"/>
            <a:ext cx="6582475" cy="5003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Your Address</a:t>
            </a:r>
          </a:p>
        </p:txBody>
      </p:sp>
      <p:sp>
        <p:nvSpPr>
          <p:cNvPr id="187" name="Search"/>
          <p:cNvSpPr/>
          <p:nvPr/>
        </p:nvSpPr>
        <p:spPr>
          <a:xfrm>
            <a:off x="7155343" y="2770141"/>
            <a:ext cx="1541107" cy="612192"/>
          </a:xfrm>
          <a:prstGeom prst="roundRect">
            <a:avLst>
              <a:gd name="adj" fmla="val 31118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Search</a:t>
            </a:r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64" y="3861929"/>
            <a:ext cx="8132998" cy="9449610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# of Comps"/>
          <p:cNvSpPr/>
          <p:nvPr/>
        </p:nvSpPr>
        <p:spPr>
          <a:xfrm>
            <a:off x="553440" y="2826068"/>
            <a:ext cx="6582475" cy="5003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# of Comps</a:t>
            </a:r>
          </a:p>
        </p:txBody>
      </p:sp>
      <p:pic>
        <p:nvPicPr>
          <p:cNvPr id="190" name="page3image51875200.png" descr="page3image5187520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2708" y="20373793"/>
            <a:ext cx="685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page3image51875008.png" descr="page3image51875008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72708" y="20373793"/>
            <a:ext cx="685801" cy="368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ge3image51874816.png" descr="page3image51874816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72708" y="20373793"/>
            <a:ext cx="685801" cy="241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ge3image51874432.png" descr="page3image518744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ge3image51874432.png" descr="page3image5187443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ge3image51873664.png" descr="page3image5187366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ge3image51873664.png" descr="page3image5187366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ge3image51873664.png" descr="page3image51873664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ge3image51873280.png" descr="page3image51873280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72708" y="20373793"/>
            <a:ext cx="685801" cy="12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ge3image51873088.png" descr="page3image51873088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972708" y="20373793"/>
            <a:ext cx="12701" cy="3937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page3image51872704.png" descr="page3image51872704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72708" y="20373793"/>
            <a:ext cx="5867401" cy="127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tar"/>
          <p:cNvSpPr/>
          <p:nvPr/>
        </p:nvSpPr>
        <p:spPr>
          <a:xfrm>
            <a:off x="5379067" y="6481078"/>
            <a:ext cx="370412" cy="38846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2" name="Star"/>
          <p:cNvSpPr/>
          <p:nvPr/>
        </p:nvSpPr>
        <p:spPr>
          <a:xfrm>
            <a:off x="4946801" y="6132702"/>
            <a:ext cx="370412" cy="38846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3" name="Star"/>
          <p:cNvSpPr/>
          <p:nvPr/>
        </p:nvSpPr>
        <p:spPr>
          <a:xfrm>
            <a:off x="3660489" y="6481078"/>
            <a:ext cx="370412" cy="38846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4" name="Star"/>
          <p:cNvSpPr/>
          <p:nvPr/>
        </p:nvSpPr>
        <p:spPr>
          <a:xfrm>
            <a:off x="4453157" y="7125399"/>
            <a:ext cx="370412" cy="388469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5" name="Star"/>
          <p:cNvSpPr/>
          <p:nvPr/>
        </p:nvSpPr>
        <p:spPr>
          <a:xfrm>
            <a:off x="4946801" y="7999208"/>
            <a:ext cx="370412" cy="3884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6" name="Star"/>
          <p:cNvSpPr/>
          <p:nvPr/>
        </p:nvSpPr>
        <p:spPr>
          <a:xfrm>
            <a:off x="3912159" y="5629362"/>
            <a:ext cx="370411" cy="3884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7" name="Star"/>
          <p:cNvSpPr/>
          <p:nvPr/>
        </p:nvSpPr>
        <p:spPr>
          <a:xfrm>
            <a:off x="3800306" y="7558830"/>
            <a:ext cx="370411" cy="3884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8" name="Star"/>
          <p:cNvSpPr/>
          <p:nvPr/>
        </p:nvSpPr>
        <p:spPr>
          <a:xfrm>
            <a:off x="5379067" y="5741215"/>
            <a:ext cx="370412" cy="388470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blipFill>
            <a:blip r:embed="rId1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</p:txBody>
      </p:sp>
      <p:sp>
        <p:nvSpPr>
          <p:cNvPr id="209" name="Sold in the past # days"/>
          <p:cNvSpPr/>
          <p:nvPr/>
        </p:nvSpPr>
        <p:spPr>
          <a:xfrm>
            <a:off x="553440" y="3343999"/>
            <a:ext cx="6582475" cy="500338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30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Sold in the past # days</a:t>
            </a:r>
          </a:p>
        </p:txBody>
      </p:sp>
      <p:graphicFrame>
        <p:nvGraphicFramePr>
          <p:cNvPr id="210" name="Table"/>
          <p:cNvGraphicFramePr/>
          <p:nvPr/>
        </p:nvGraphicFramePr>
        <p:xfrm>
          <a:off x="9014611" y="2408317"/>
          <a:ext cx="14573140" cy="904686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69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9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99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43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108">
                <a:tc>
                  <a:txBody>
                    <a:bodyPr/>
                    <a:lstStyle/>
                    <a:p>
                      <a:pPr>
                        <a:def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Your Address</a:t>
                      </a:r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Comp #1</a:t>
                      </a:r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Comp #2</a:t>
                      </a:r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Comp #3</a:t>
                      </a:r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tc>
                  <a:txBody>
                    <a:bodyPr/>
                    <a:lstStyle/>
                    <a:p>
                      <a:pPr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…</a:t>
                      </a:r>
                    </a:p>
                  </a:txBody>
                  <a:tcPr marL="50800" marR="50800" marT="50800" marB="50800" horzOverflow="overflow">
                    <a:solidFill>
                      <a:srgbClr val="BEC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951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Proximity to Subject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0.15 miles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0.75 miles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056 miles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Sale Price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Sale Price/Gross Liv. Area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$ xx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Date of Sale/Time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07/28/2021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07/01/2021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06/28/2021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07/15/2021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Actual Age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10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7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Bedroom #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5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6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Bathroom #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2.5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4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Gross Living Area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3420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3405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3200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3570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Lot Area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6400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6322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5608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7000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Fireplace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N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54333">
                <a:tc>
                  <a:txBody>
                    <a:bodyPr/>
                    <a:lstStyle/>
                    <a:p>
                      <a:pPr algn="l" defTabSz="457200">
                        <a:spcBef>
                          <a:spcPts val="1200"/>
                        </a:spcBef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600">
                          <a:latin typeface="Arial Rounded MT Bold"/>
                          <a:ea typeface="Arial Rounded MT Bold"/>
                          <a:cs typeface="Arial Rounded MT Bold"/>
                          <a:sym typeface="Arial Rounded MT Bold"/>
                        </a:rPr>
                        <a:t>Fence</a:t>
                      </a:r>
                    </a:p>
                  </a:txBody>
                  <a:tcPr marL="50800" marR="50800" marT="50800" marB="50800" horzOverflow="overflow">
                    <a:solidFill>
                      <a:srgbClr val="DCDC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N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700">
                          <a:solidFill>
                            <a:srgbClr val="818181"/>
                          </a:solidFill>
                        </a:rPr>
                        <a:t>Y</a:t>
                      </a:r>
                    </a:p>
                  </a:txBody>
                  <a:tcPr marL="50800" marR="50800" marT="50800" marB="50800" horzOverflow="overflow"/>
                </a:tc>
                <a:tc>
                  <a:txBody>
                    <a:bodyPr/>
                    <a:lstStyle/>
                    <a:p>
                      <a:pPr>
                        <a:defRPr sz="4400"/>
                      </a:pPr>
                      <a:endParaRPr/>
                    </a:p>
                  </a:txBody>
                  <a:tcPr marL="50800" marR="50800" marT="50800" marB="50800" horzOverflow="overflow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11" name="Make Adjustment to the Comps"/>
          <p:cNvSpPr/>
          <p:nvPr/>
        </p:nvSpPr>
        <p:spPr>
          <a:xfrm>
            <a:off x="8918196" y="9228484"/>
            <a:ext cx="14765976" cy="612191"/>
          </a:xfrm>
          <a:prstGeom prst="roundRect">
            <a:avLst>
              <a:gd name="adj" fmla="val 31118"/>
            </a:avLst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/>
          <a:lstStyle>
            <a:lvl1pPr>
              <a:defRPr sz="25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Make Adjustment to the Comps</a:t>
            </a:r>
          </a:p>
        </p:txBody>
      </p:sp>
      <p:sp>
        <p:nvSpPr>
          <p:cNvPr id="212" name="The estimated value for Your Address is…"/>
          <p:cNvSpPr/>
          <p:nvPr/>
        </p:nvSpPr>
        <p:spPr>
          <a:xfrm>
            <a:off x="8929614" y="10012130"/>
            <a:ext cx="14743140" cy="3188973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/>
          <a:lstStyle/>
          <a:p>
            <a:pPr>
              <a:defRPr sz="38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The estimated value for Your Address is</a:t>
            </a:r>
          </a:p>
          <a:p>
            <a:pPr>
              <a:defRPr sz="38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endParaRPr/>
          </a:p>
          <a:p>
            <a:pPr>
              <a:defRPr sz="7500">
                <a:solidFill>
                  <a:srgbClr val="DEDEDE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$ 870,509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rogress"/>
          <p:cNvSpPr txBox="1">
            <a:spLocks noGrp="1"/>
          </p:cNvSpPr>
          <p:nvPr>
            <p:ph type="title"/>
          </p:nvPr>
        </p:nvSpPr>
        <p:spPr>
          <a:xfrm>
            <a:off x="1936750" y="-693024"/>
            <a:ext cx="20510500" cy="3429001"/>
          </a:xfrm>
          <a:prstGeom prst="rect">
            <a:avLst/>
          </a:prstGeom>
        </p:spPr>
        <p:txBody>
          <a:bodyPr/>
          <a:lstStyle/>
          <a:p>
            <a:r>
              <a:t>Progress</a:t>
            </a:r>
          </a:p>
        </p:txBody>
      </p:sp>
      <p:sp>
        <p:nvSpPr>
          <p:cNvPr id="217" name="Find comps under certain criterial  using Zillow API.…"/>
          <p:cNvSpPr txBox="1">
            <a:spLocks noGrp="1"/>
          </p:cNvSpPr>
          <p:nvPr>
            <p:ph type="body" sz="half" idx="1"/>
          </p:nvPr>
        </p:nvSpPr>
        <p:spPr>
          <a:xfrm>
            <a:off x="797886" y="1901173"/>
            <a:ext cx="11361884" cy="9913654"/>
          </a:xfrm>
          <a:prstGeom prst="rect">
            <a:avLst/>
          </a:prstGeom>
        </p:spPr>
        <p:txBody>
          <a:bodyPr/>
          <a:lstStyle/>
          <a:p>
            <a:pPr>
              <a:buSzPct val="100000"/>
              <a:buBlip>
                <a:blip r:embed="rId3"/>
              </a:buBlip>
            </a:pPr>
            <a:r>
              <a:t>Find comps under certain criterial  using Zillow API.</a:t>
            </a:r>
          </a:p>
          <a:p>
            <a:pPr>
              <a:buBlip>
                <a:blip r:embed="rId4"/>
              </a:buBlip>
            </a:pPr>
            <a:r>
              <a:t>Retrieve features of the comps and target house.</a:t>
            </a:r>
          </a:p>
          <a:p>
            <a:pPr>
              <a:buBlip>
                <a:blip r:embed="rId4"/>
              </a:buBlip>
            </a:pPr>
            <a:r>
              <a:t>Build the app using Dash.</a:t>
            </a:r>
          </a:p>
        </p:txBody>
      </p:sp>
      <p:sp>
        <p:nvSpPr>
          <p:cNvPr id="218" name="GetDeepSearchResults('4912 Great Meadows Ct.’,…"/>
          <p:cNvSpPr txBox="1"/>
          <p:nvPr/>
        </p:nvSpPr>
        <p:spPr>
          <a:xfrm>
            <a:off x="12018346" y="336574"/>
            <a:ext cx="11825501" cy="13080952"/>
          </a:xfrm>
          <a:prstGeom prst="rect">
            <a:avLst/>
          </a:prstGeom>
          <a:solidFill>
            <a:srgbClr val="73737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3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3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3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3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7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GetDeepSearchResults('4912 Great Meadows Ct.’,</a:t>
            </a:r>
          </a:p>
          <a:p>
            <a:pPr lvl="8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city='Raleigh',state='NC', </a:t>
            </a:r>
          </a:p>
          <a:p>
            <a:pPr lvl="8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zipcode=27609,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rentzestimate=TRUE,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api_key=getOption(‘ZillowR-zws_id'))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#retrieve the zpid from GetDeepSearchResults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5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zpidex &lt;- GetDeepSearchResults(</a:t>
            </a:r>
          </a:p>
          <a:p>
            <a:pPr lvl="5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‘4912 Great Meadows Ct.', </a:t>
            </a:r>
          </a:p>
          <a:p>
            <a:pPr lvl="6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zipcode=27609,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api_key=getOption(‘ZillowR-zws_id')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#GetComps for the '4912 Great Meadows Ct.' address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GetComps(zpidex, count=10, rentzestimate=TRUE, 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api_key = getOption(‘ZillowR-zws_id'))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GetZestimate(zpids= zpidex ,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api_key=getOption(‘ZillowR-zws_id’))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GetUpdatedPropertyDetails(zpid=2084934591 ,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api_key= getOption(‘ZillowR-</a:t>
            </a:r>
          </a:p>
          <a:p>
            <a:pPr lvl="4"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                          zws_id’))</a:t>
            </a:r>
          </a:p>
          <a:p>
            <a:pPr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  <a:p>
            <a:pPr algn="l">
              <a:defRPr sz="2400">
                <a:solidFill>
                  <a:srgbClr val="FFFFFF"/>
                </a:solidFill>
                <a:latin typeface="Monaco"/>
                <a:ea typeface="Monaco"/>
                <a:cs typeface="Monaco"/>
                <a:sym typeface="Monaco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3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pic>
        <p:nvPicPr>
          <p:cNvPr id="224" name="Screen Shot 2021-05-18 at 1.11.50 PM.png" descr="Screen Shot 2021-05-18 at 1.11.5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76" y="859975"/>
            <a:ext cx="23260415" cy="12374042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"/>
          <p:cNvSpPr txBox="1"/>
          <p:nvPr/>
        </p:nvSpPr>
        <p:spPr>
          <a:xfrm>
            <a:off x="1568450" y="845972"/>
            <a:ext cx="283769" cy="324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600">
                <a:solidFill>
                  <a:srgbClr val="C9D1D9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solidFill>
                  <a:srgbClr val="58A6FF"/>
                </a:solidFill>
              </a:defRPr>
            </a:pPr>
            <a:r>
              <a:rPr>
                <a:solidFill>
                  <a:srgbClr val="C9D1D9"/>
                </a:solidFill>
              </a:rPr>
              <a:t>  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Double-click to edit"/>
          <p:cNvSpPr txBox="1">
            <a:spLocks noGrp="1"/>
          </p:cNvSpPr>
          <p:nvPr>
            <p:ph type="title"/>
          </p:nvPr>
        </p:nvSpPr>
        <p:spPr>
          <a:xfrm>
            <a:off x="1930400" y="355599"/>
            <a:ext cx="20510500" cy="1387974"/>
          </a:xfrm>
          <a:prstGeom prst="rect">
            <a:avLst/>
          </a:prstGeom>
        </p:spPr>
        <p:txBody>
          <a:bodyPr/>
          <a:lstStyle/>
          <a:p>
            <a:pPr defTabSz="709930">
              <a:defRPr sz="8600"/>
            </a:pPr>
            <a:endParaRPr/>
          </a:p>
        </p:txBody>
      </p:sp>
      <p:sp>
        <p:nvSpPr>
          <p:cNvPr id="230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31" name="Screen Shot 2021-05-18 at 9.17.24 PM.png" descr="Screen Shot 2021-05-18 at 9.17.2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7" y="1854591"/>
            <a:ext cx="23316386" cy="11504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4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35" name="Screen Shot 2021-05-18 at 9.17.39 PM.png" descr="Screen Shot 2021-05-18 at 9.17.3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07" y="292503"/>
            <a:ext cx="23316386" cy="130795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Double-click to edi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38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239" name="Screen Shot 2021-05-18 at 9.17.59 PM.png" descr="Screen Shot 2021-05-18 at 9.17.5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771" y="602297"/>
            <a:ext cx="23260458" cy="125495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ueprint">
  <a:themeElements>
    <a:clrScheme name="Blueprint">
      <a:dk1>
        <a:srgbClr val="AB7655"/>
      </a:dk1>
      <a:lt1>
        <a:srgbClr val="558AAB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ueprint">
  <a:themeElements>
    <a:clrScheme name="Bluepri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577198"/>
      </a:accent1>
      <a:accent2>
        <a:srgbClr val="59824B"/>
      </a:accent2>
      <a:accent3>
        <a:srgbClr val="B98F20"/>
      </a:accent3>
      <a:accent4>
        <a:srgbClr val="BF6322"/>
      </a:accent4>
      <a:accent5>
        <a:srgbClr val="902422"/>
      </a:accent5>
      <a:accent6>
        <a:srgbClr val="574170"/>
      </a:accent6>
      <a:hlink>
        <a:srgbClr val="0000FF"/>
      </a:hlink>
      <a:folHlink>
        <a:srgbClr val="FF00FF"/>
      </a:folHlink>
    </a:clrScheme>
    <a:fontScheme name="Blueprint">
      <a:majorFont>
        <a:latin typeface="Helvetica Neue Bold Condensed"/>
        <a:ea typeface="Helvetica Neue Bold Condensed"/>
        <a:cs typeface="Helvetica Neue Bold Condensed"/>
      </a:majorFont>
      <a:minorFont>
        <a:latin typeface="Helvetica Neue Light"/>
        <a:ea typeface="Helvetica Neue Light"/>
        <a:cs typeface="Helvetica Neue Light"/>
      </a:minorFont>
    </a:fontScheme>
    <a:fmtScheme name="Bluepri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DEDEDE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558AAB"/>
            </a:solidFill>
            <a:effectLst/>
            <a:uFillTx/>
            <a:latin typeface="+mj-lt"/>
            <a:ea typeface="+mj-ea"/>
            <a:cs typeface="+mj-cs"/>
            <a:sym typeface="Helvetica Neue Bold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361</Words>
  <Application>Microsoft Macintosh PowerPoint</Application>
  <PresentationFormat>Custom</PresentationFormat>
  <Paragraphs>114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 Rounded MT Bold</vt:lpstr>
      <vt:lpstr>Helvetica</vt:lpstr>
      <vt:lpstr>Helvetica Neue</vt:lpstr>
      <vt:lpstr>Helvetica Neue Bold Condensed</vt:lpstr>
      <vt:lpstr>Helvetica Neue Light</vt:lpstr>
      <vt:lpstr>Herculanum</vt:lpstr>
      <vt:lpstr>Monaco</vt:lpstr>
      <vt:lpstr>Blueprint</vt:lpstr>
      <vt:lpstr>Online house appraisal APP</vt:lpstr>
      <vt:lpstr>How Could You Find Out Your House Value?</vt:lpstr>
      <vt:lpstr>The Vision of MY Appraisal App</vt:lpstr>
      <vt:lpstr>Progress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house appraisal APP</dc:title>
  <cp:lastModifiedBy>Han, Lu</cp:lastModifiedBy>
  <cp:revision>1</cp:revision>
  <dcterms:modified xsi:type="dcterms:W3CDTF">2021-07-28T15:36:04Z</dcterms:modified>
</cp:coreProperties>
</file>